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166" autoAdjust="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24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Relationship Id="rId2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1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val>
            <c:numRef>
              <c:f>Sheet1!$A$1:$A$3</c:f>
              <c:numCache>
                <c:formatCode>General</c:formatCode>
                <c:ptCount val="3"/>
                <c:pt idx="0">
                  <c:v>0.33</c:v>
                </c:pt>
                <c:pt idx="1">
                  <c:v>0.33</c:v>
                </c:pt>
                <c:pt idx="2">
                  <c:v>0.33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1"/>
            <c:bubble3D val="0"/>
          </c:dPt>
          <c:val>
            <c:numRef>
              <c:f>Sheet1!$A$1:$A$3</c:f>
              <c:numCache>
                <c:formatCode>General</c:formatCode>
                <c:ptCount val="3"/>
                <c:pt idx="0">
                  <c:v>0.33</c:v>
                </c:pt>
                <c:pt idx="1">
                  <c:v>0.33</c:v>
                </c:pt>
                <c:pt idx="2">
                  <c:v>0.33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0.19509</cdr:x>
      <cdr:y>0.85118</cdr:y>
    </cdr:from>
    <cdr:to>
      <cdr:x>0.31059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44498" y="588114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0.19509</cdr:x>
      <cdr:y>0.85118</cdr:y>
    </cdr:from>
    <cdr:to>
      <cdr:x>0.31059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44498" y="588114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E4857-2ABB-DB43-8B9B-5579B94276FE}" type="datetimeFigureOut">
              <a:rPr lang="en-US" smtClean="0"/>
              <a:t>11/1/12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914A1-9532-A44D-A1A9-11232BC20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43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Important lipids in bold</a:t>
            </a:r>
          </a:p>
          <a:p>
            <a:r>
              <a:rPr lang="en-US" dirty="0" smtClean="0"/>
              <a:t>Enzymes italicized</a:t>
            </a:r>
          </a:p>
          <a:p>
            <a:r>
              <a:rPr lang="en-US" dirty="0" smtClean="0"/>
              <a:t>Receptors underlined</a:t>
            </a:r>
          </a:p>
          <a:p>
            <a:r>
              <a:rPr lang="en-US" dirty="0" smtClean="0"/>
              <a:t>Superscript “Cg” = found in C. </a:t>
            </a:r>
            <a:r>
              <a:rPr lang="en-US" dirty="0" err="1" smtClean="0"/>
              <a:t>gigas</a:t>
            </a:r>
            <a:endParaRPr lang="en-US" dirty="0" smtClean="0"/>
          </a:p>
          <a:p>
            <a:r>
              <a:rPr lang="en-US" dirty="0" smtClean="0"/>
              <a:t>Superscript “</a:t>
            </a:r>
            <a:r>
              <a:rPr lang="en-US" dirty="0" err="1" smtClean="0"/>
              <a:t>Sp</a:t>
            </a:r>
            <a:r>
              <a:rPr lang="en-US" dirty="0" smtClean="0"/>
              <a:t>” = found in S. </a:t>
            </a:r>
            <a:r>
              <a:rPr lang="en-US" dirty="0" err="1" smtClean="0"/>
              <a:t>purpuratus</a:t>
            </a:r>
            <a:endParaRPr lang="en-US" dirty="0" smtClean="0"/>
          </a:p>
          <a:p>
            <a:r>
              <a:rPr lang="en-US" dirty="0" smtClean="0"/>
              <a:t>Superscript “</a:t>
            </a:r>
            <a:r>
              <a:rPr lang="en-US" dirty="0" err="1" smtClean="0"/>
              <a:t>Ci</a:t>
            </a:r>
            <a:r>
              <a:rPr lang="en-US" dirty="0" smtClean="0"/>
              <a:t>” = found</a:t>
            </a:r>
            <a:r>
              <a:rPr lang="en-US" baseline="0" dirty="0" smtClean="0"/>
              <a:t> in </a:t>
            </a:r>
            <a:r>
              <a:rPr lang="en-US" baseline="0" dirty="0" err="1" smtClean="0"/>
              <a:t>Ciona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intestinalis</a:t>
            </a:r>
            <a:endParaRPr lang="en-US" baseline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914A1-9532-A44D-A1A9-11232BC208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42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914A1-9532-A44D-A1A9-11232BC208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40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1AC8-CA24-1B45-9332-E0EC32714DCB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1131-13FF-9D44-8BF3-272DFBA75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0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1AC8-CA24-1B45-9332-E0EC32714DCB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1131-13FF-9D44-8BF3-272DFBA75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44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1AC8-CA24-1B45-9332-E0EC32714DCB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1131-13FF-9D44-8BF3-272DFBA75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1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1AC8-CA24-1B45-9332-E0EC32714DCB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1131-13FF-9D44-8BF3-272DFBA75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2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1AC8-CA24-1B45-9332-E0EC32714DCB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1131-13FF-9D44-8BF3-272DFBA75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4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1AC8-CA24-1B45-9332-E0EC32714DCB}" type="datetimeFigureOut">
              <a:rPr lang="en-US" smtClean="0"/>
              <a:t>11/1/12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1131-13FF-9D44-8BF3-272DFBA75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8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1AC8-CA24-1B45-9332-E0EC32714DCB}" type="datetimeFigureOut">
              <a:rPr lang="en-US" smtClean="0"/>
              <a:t>11/1/12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1131-13FF-9D44-8BF3-272DFBA75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1AC8-CA24-1B45-9332-E0EC32714DCB}" type="datetimeFigureOut">
              <a:rPr lang="en-US" smtClean="0"/>
              <a:t>11/1/12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1131-13FF-9D44-8BF3-272DFBA75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7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1AC8-CA24-1B45-9332-E0EC32714DCB}" type="datetimeFigureOut">
              <a:rPr lang="en-US" smtClean="0"/>
              <a:t>11/1/12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1131-13FF-9D44-8BF3-272DFBA75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16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1AC8-CA24-1B45-9332-E0EC32714DCB}" type="datetimeFigureOut">
              <a:rPr lang="en-US" smtClean="0"/>
              <a:t>11/1/12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1131-13FF-9D44-8BF3-272DFBA75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53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1AC8-CA24-1B45-9332-E0EC32714DCB}" type="datetimeFigureOut">
              <a:rPr lang="en-US" smtClean="0"/>
              <a:t>11/1/12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1131-13FF-9D44-8BF3-272DFBA75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0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51AC8-CA24-1B45-9332-E0EC32714DCB}" type="datetimeFigureOut">
              <a:rPr lang="en-US" smtClean="0"/>
              <a:t>11/1/12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E1131-13FF-9D44-8BF3-272DFBA75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4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46166"/>
            <a:ext cx="1596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Serine + </a:t>
            </a:r>
            <a:r>
              <a:rPr lang="en-US" sz="1200" dirty="0" err="1" smtClean="0"/>
              <a:t>Palmitoyl</a:t>
            </a:r>
            <a:r>
              <a:rPr lang="en-US" sz="1200" dirty="0" smtClean="0"/>
              <a:t> CoA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11309" y="439567"/>
            <a:ext cx="2029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rgbClr val="FF0000"/>
                </a:solidFill>
              </a:rPr>
              <a:t>Serine </a:t>
            </a:r>
            <a:r>
              <a:rPr lang="en-US" sz="1200" i="1" dirty="0" err="1" smtClean="0">
                <a:solidFill>
                  <a:srgbClr val="FF0000"/>
                </a:solidFill>
              </a:rPr>
              <a:t>palmitoyltransferase</a:t>
            </a:r>
            <a:r>
              <a:rPr lang="en-US" sz="1200" i="1" baseline="30000" dirty="0" err="1" smtClean="0">
                <a:solidFill>
                  <a:schemeClr val="accent6">
                    <a:lumMod val="75000"/>
                  </a:schemeClr>
                </a:solidFill>
              </a:rPr>
              <a:t>Cg</a:t>
            </a:r>
            <a:endParaRPr lang="en-US" sz="12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685" y="808899"/>
            <a:ext cx="1356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3-Ketosphinganine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407242" y="1115166"/>
            <a:ext cx="2138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rgbClr val="FF0000"/>
                </a:solidFill>
              </a:rPr>
              <a:t>NADPH-dependent </a:t>
            </a:r>
            <a:r>
              <a:rPr lang="en-US" sz="1200" i="1" dirty="0" err="1" smtClean="0">
                <a:solidFill>
                  <a:srgbClr val="FF0000"/>
                </a:solidFill>
              </a:rPr>
              <a:t>reductase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66133" y="1554634"/>
            <a:ext cx="1428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Dihydrosphingosine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413203" y="1972729"/>
            <a:ext cx="1499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/>
              <a:t>Ceramide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synthase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5981" y="2425967"/>
            <a:ext cx="12654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Dihydroceramide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01266" y="2902691"/>
            <a:ext cx="923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/>
              <a:t>Desaturase</a:t>
            </a:r>
            <a:endParaRPr lang="en-US" sz="12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201619" y="4097734"/>
            <a:ext cx="9826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CERAMIDE</a:t>
            </a:r>
            <a:endParaRPr lang="en-US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114114" y="4922185"/>
            <a:ext cx="8752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/>
              <a:t>Spingosine</a:t>
            </a:r>
            <a:endParaRPr lang="en-US" sz="1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709472" y="5780395"/>
            <a:ext cx="11791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Sphingosine</a:t>
            </a:r>
            <a:r>
              <a:rPr lang="en-US" sz="1200" dirty="0" smtClean="0"/>
              <a:t> 1-P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3783366" y="6413695"/>
            <a:ext cx="23006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Palmitaldehyde</a:t>
            </a:r>
            <a:r>
              <a:rPr lang="en-US" sz="1200" dirty="0" smtClean="0"/>
              <a:t> + Ethanolamine-P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6581651" y="6431443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Glycerolipids</a:t>
            </a:r>
            <a:endParaRPr lang="en-US" sz="1200" dirty="0"/>
          </a:p>
        </p:txBody>
      </p:sp>
      <p:cxnSp>
        <p:nvCxnSpPr>
          <p:cNvPr id="32" name="Straight Arrow Connector 31"/>
          <p:cNvCxnSpPr>
            <a:stCxn id="26" idx="2"/>
          </p:cNvCxnSpPr>
          <p:nvPr/>
        </p:nvCxnSpPr>
        <p:spPr>
          <a:xfrm>
            <a:off x="3299049" y="6057394"/>
            <a:ext cx="589577" cy="4275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994291" y="6573338"/>
            <a:ext cx="37628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334833" y="6573338"/>
            <a:ext cx="37628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rot="2700000">
            <a:off x="891395" y="4537188"/>
            <a:ext cx="10523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solidFill>
                  <a:srgbClr val="FF0000"/>
                </a:solidFill>
              </a:rPr>
              <a:t>Ceramidase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  <p:sp>
        <p:nvSpPr>
          <p:cNvPr id="41" name="TextBox 40"/>
          <p:cNvSpPr txBox="1"/>
          <p:nvPr/>
        </p:nvSpPr>
        <p:spPr>
          <a:xfrm rot="2760000">
            <a:off x="605448" y="4562053"/>
            <a:ext cx="81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/>
              <a:t>Ceramide</a:t>
            </a:r>
            <a:r>
              <a:rPr lang="en-US" sz="1200" i="1" dirty="0" smtClean="0"/>
              <a:t> </a:t>
            </a:r>
          </a:p>
          <a:p>
            <a:r>
              <a:rPr lang="en-US" sz="1200" i="1" dirty="0" smtClean="0"/>
              <a:t>synthase</a:t>
            </a:r>
            <a:endParaRPr lang="en-US" sz="1200" i="1" dirty="0"/>
          </a:p>
        </p:txBody>
      </p:sp>
      <p:sp>
        <p:nvSpPr>
          <p:cNvPr id="42" name="TextBox 41"/>
          <p:cNvSpPr txBox="1"/>
          <p:nvPr/>
        </p:nvSpPr>
        <p:spPr>
          <a:xfrm rot="1620000">
            <a:off x="1921460" y="5221190"/>
            <a:ext cx="1220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Sphingosine-1-P</a:t>
            </a:r>
          </a:p>
          <a:p>
            <a:r>
              <a:rPr lang="en-US" sz="1200" i="1" dirty="0" err="1" smtClean="0"/>
              <a:t>phosphatase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  <p:sp>
        <p:nvSpPr>
          <p:cNvPr id="50" name="TextBox 49"/>
          <p:cNvSpPr txBox="1"/>
          <p:nvPr/>
        </p:nvSpPr>
        <p:spPr>
          <a:xfrm rot="1500000">
            <a:off x="1389981" y="5388732"/>
            <a:ext cx="968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/>
              <a:t>Sphingosine</a:t>
            </a:r>
            <a:endParaRPr lang="en-US" sz="1200" i="1" dirty="0" smtClean="0"/>
          </a:p>
          <a:p>
            <a:r>
              <a:rPr lang="en-US" sz="1200" i="1" dirty="0" smtClean="0"/>
              <a:t> </a:t>
            </a:r>
            <a:r>
              <a:rPr lang="en-US" sz="1200" i="1" dirty="0" err="1" smtClean="0"/>
              <a:t>kinase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Ci</a:t>
            </a:r>
            <a:endParaRPr lang="en-US" sz="1200" i="1" dirty="0"/>
          </a:p>
        </p:txBody>
      </p:sp>
      <p:sp>
        <p:nvSpPr>
          <p:cNvPr id="60" name="TextBox 59"/>
          <p:cNvSpPr txBox="1"/>
          <p:nvPr/>
        </p:nvSpPr>
        <p:spPr>
          <a:xfrm rot="900000">
            <a:off x="1953992" y="4402923"/>
            <a:ext cx="20012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solidFill>
                  <a:srgbClr val="FF0000"/>
                </a:solidFill>
              </a:rPr>
              <a:t>Glucosylceramide</a:t>
            </a:r>
            <a:r>
              <a:rPr lang="en-US" sz="1200" i="1" dirty="0" smtClean="0">
                <a:solidFill>
                  <a:srgbClr val="FF0000"/>
                </a:solidFill>
              </a:rPr>
              <a:t> </a:t>
            </a:r>
            <a:r>
              <a:rPr lang="en-US" sz="1200" i="1" dirty="0" err="1" smtClean="0">
                <a:solidFill>
                  <a:srgbClr val="FF0000"/>
                </a:solidFill>
              </a:rPr>
              <a:t>synthase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  <p:sp>
        <p:nvSpPr>
          <p:cNvPr id="61" name="TextBox 60"/>
          <p:cNvSpPr txBox="1"/>
          <p:nvPr/>
        </p:nvSpPr>
        <p:spPr>
          <a:xfrm rot="900000">
            <a:off x="3128121" y="4988347"/>
            <a:ext cx="10984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/>
              <a:t>Cerebrosidase</a:t>
            </a:r>
            <a:endParaRPr lang="en-US" sz="1200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4718654" y="5035827"/>
            <a:ext cx="13178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/>
              <a:t>Glucosylceramide</a:t>
            </a:r>
            <a:endParaRPr lang="en-US" sz="1200" b="1" dirty="0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5936397" y="5213997"/>
            <a:ext cx="37628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6276939" y="5213997"/>
            <a:ext cx="37628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617613" y="5051447"/>
            <a:ext cx="1800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Glycolypids</a:t>
            </a:r>
            <a:r>
              <a:rPr lang="en-US" sz="1200" dirty="0" smtClean="0"/>
              <a:t>, </a:t>
            </a:r>
            <a:r>
              <a:rPr lang="en-US" sz="1200" dirty="0" err="1" smtClean="0"/>
              <a:t>Gangliosides</a:t>
            </a:r>
            <a:r>
              <a:rPr lang="en-US" sz="1200" dirty="0" smtClean="0"/>
              <a:t>, </a:t>
            </a:r>
          </a:p>
          <a:p>
            <a:r>
              <a:rPr lang="en-US" sz="1200" dirty="0" err="1" smtClean="0"/>
              <a:t>Sulphatides</a:t>
            </a:r>
            <a:endParaRPr lang="en-US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2439583" y="1994658"/>
            <a:ext cx="1132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/>
              <a:t>Sphingomyelin</a:t>
            </a:r>
            <a:endParaRPr lang="en-US" sz="1200" b="1" dirty="0"/>
          </a:p>
        </p:txBody>
      </p:sp>
      <p:sp>
        <p:nvSpPr>
          <p:cNvPr id="74" name="TextBox 73"/>
          <p:cNvSpPr txBox="1"/>
          <p:nvPr/>
        </p:nvSpPr>
        <p:spPr>
          <a:xfrm rot="18840000">
            <a:off x="2077379" y="2639499"/>
            <a:ext cx="791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/>
              <a:t>SMases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  <p:sp>
        <p:nvSpPr>
          <p:cNvPr id="75" name="TextBox 74"/>
          <p:cNvSpPr txBox="1"/>
          <p:nvPr/>
        </p:nvSpPr>
        <p:spPr>
          <a:xfrm rot="18840000">
            <a:off x="1515640" y="2580144"/>
            <a:ext cx="110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SM </a:t>
            </a:r>
            <a:r>
              <a:rPr lang="en-US" sz="1200" i="1" dirty="0" err="1" smtClean="0"/>
              <a:t>synthase</a:t>
            </a:r>
            <a:r>
              <a:rPr lang="en-US" sz="1200" i="1" baseline="30000" dirty="0" err="1" smtClean="0">
                <a:solidFill>
                  <a:schemeClr val="accent6">
                    <a:lumMod val="75000"/>
                  </a:schemeClr>
                </a:solidFill>
              </a:rPr>
              <a:t>Cg</a:t>
            </a:r>
            <a:endParaRPr lang="en-US" sz="1200" i="1" dirty="0"/>
          </a:p>
        </p:txBody>
      </p:sp>
      <p:sp>
        <p:nvSpPr>
          <p:cNvPr id="76" name="TextBox 75"/>
          <p:cNvSpPr txBox="1"/>
          <p:nvPr/>
        </p:nvSpPr>
        <p:spPr>
          <a:xfrm>
            <a:off x="34377" y="6404932"/>
            <a:ext cx="1039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/>
              <a:t>Ceramide</a:t>
            </a:r>
            <a:r>
              <a:rPr lang="en-US" sz="1200" b="1" dirty="0" smtClean="0"/>
              <a:t> 1-P</a:t>
            </a:r>
            <a:endParaRPr lang="en-US" sz="1200" b="1" dirty="0"/>
          </a:p>
        </p:txBody>
      </p:sp>
      <p:sp>
        <p:nvSpPr>
          <p:cNvPr id="85" name="TextBox 84"/>
          <p:cNvSpPr txBox="1"/>
          <p:nvPr/>
        </p:nvSpPr>
        <p:spPr>
          <a:xfrm rot="16200000">
            <a:off x="-117858" y="5288470"/>
            <a:ext cx="81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/>
              <a:t>Ceramide</a:t>
            </a:r>
            <a:r>
              <a:rPr lang="en-US" sz="1200" i="1" dirty="0" smtClean="0"/>
              <a:t> </a:t>
            </a:r>
          </a:p>
          <a:p>
            <a:r>
              <a:rPr lang="en-US" sz="1200" i="1" dirty="0" err="1" smtClean="0"/>
              <a:t>kinase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  <p:sp>
        <p:nvSpPr>
          <p:cNvPr id="86" name="TextBox 85"/>
          <p:cNvSpPr txBox="1"/>
          <p:nvPr/>
        </p:nvSpPr>
        <p:spPr>
          <a:xfrm rot="5460000">
            <a:off x="197691" y="5724573"/>
            <a:ext cx="1019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Phosphatase</a:t>
            </a:r>
            <a:endParaRPr lang="en-US" sz="1200" i="1" dirty="0"/>
          </a:p>
        </p:txBody>
      </p:sp>
      <p:sp>
        <p:nvSpPr>
          <p:cNvPr id="106" name="TextBox 105"/>
          <p:cNvSpPr txBox="1"/>
          <p:nvPr/>
        </p:nvSpPr>
        <p:spPr>
          <a:xfrm>
            <a:off x="7433695" y="2425967"/>
            <a:ext cx="12105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 err="1" smtClean="0"/>
              <a:t>TNFa</a:t>
            </a:r>
            <a:r>
              <a:rPr lang="en-US" sz="1200" u="sng" dirty="0" smtClean="0"/>
              <a:t> </a:t>
            </a:r>
            <a:r>
              <a:rPr lang="en-US" sz="1200" u="sng" dirty="0" err="1" smtClean="0"/>
              <a:t>Receptor</a:t>
            </a:r>
            <a:r>
              <a:rPr lang="en-US" sz="1200" baseline="30000" dirty="0" err="1" smtClean="0">
                <a:solidFill>
                  <a:srgbClr val="E46C0A"/>
                </a:solidFill>
              </a:rPr>
              <a:t>Cg</a:t>
            </a:r>
            <a:endParaRPr lang="en-US" sz="1200" u="sng" dirty="0"/>
          </a:p>
        </p:txBody>
      </p:sp>
      <p:sp>
        <p:nvSpPr>
          <p:cNvPr id="107" name="TextBox 106"/>
          <p:cNvSpPr txBox="1"/>
          <p:nvPr/>
        </p:nvSpPr>
        <p:spPr>
          <a:xfrm>
            <a:off x="5973335" y="2425967"/>
            <a:ext cx="12184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Early </a:t>
            </a:r>
            <a:r>
              <a:rPr lang="en-US" sz="1200" i="1" dirty="0" err="1" smtClean="0"/>
              <a:t>caspases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  <p:sp>
        <p:nvSpPr>
          <p:cNvPr id="108" name="TextBox 107"/>
          <p:cNvSpPr txBox="1"/>
          <p:nvPr/>
        </p:nvSpPr>
        <p:spPr>
          <a:xfrm>
            <a:off x="4483867" y="3028680"/>
            <a:ext cx="9294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G</a:t>
            </a:r>
            <a:r>
              <a:rPr lang="en-US" sz="1200" dirty="0" smtClean="0"/>
              <a:t>lutathione</a:t>
            </a:r>
            <a:endParaRPr lang="en-US" sz="1200" dirty="0"/>
          </a:p>
        </p:txBody>
      </p:sp>
      <p:cxnSp>
        <p:nvCxnSpPr>
          <p:cNvPr id="112" name="Straight Arrow Connector 111"/>
          <p:cNvCxnSpPr>
            <a:stCxn id="106" idx="1"/>
            <a:endCxn id="107" idx="3"/>
          </p:cNvCxnSpPr>
          <p:nvPr/>
        </p:nvCxnSpPr>
        <p:spPr>
          <a:xfrm flipH="1">
            <a:off x="7191738" y="2564467"/>
            <a:ext cx="2419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endCxn id="108" idx="3"/>
          </p:cNvCxnSpPr>
          <p:nvPr/>
        </p:nvCxnSpPr>
        <p:spPr>
          <a:xfrm flipH="1">
            <a:off x="5413328" y="2702966"/>
            <a:ext cx="899353" cy="4642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7756550" y="1762542"/>
            <a:ext cx="636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FADD</a:t>
            </a:r>
            <a:r>
              <a:rPr lang="en-US" sz="1200" baseline="30000" dirty="0" err="1" smtClean="0">
                <a:solidFill>
                  <a:srgbClr val="E46C0A"/>
                </a:solidFill>
              </a:rPr>
              <a:t>Cg</a:t>
            </a:r>
            <a:endParaRPr lang="en-US" sz="1200" dirty="0"/>
          </a:p>
        </p:txBody>
      </p:sp>
      <p:sp>
        <p:nvSpPr>
          <p:cNvPr id="120" name="TextBox 119"/>
          <p:cNvSpPr txBox="1"/>
          <p:nvPr/>
        </p:nvSpPr>
        <p:spPr>
          <a:xfrm>
            <a:off x="7027760" y="1762542"/>
            <a:ext cx="621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TRADD</a:t>
            </a:r>
            <a:endParaRPr lang="en-US" sz="1200" dirty="0"/>
          </a:p>
        </p:txBody>
      </p:sp>
      <p:sp>
        <p:nvSpPr>
          <p:cNvPr id="121" name="TextBox 120"/>
          <p:cNvSpPr txBox="1"/>
          <p:nvPr/>
        </p:nvSpPr>
        <p:spPr>
          <a:xfrm>
            <a:off x="6442985" y="176254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RIP</a:t>
            </a:r>
            <a:r>
              <a:rPr lang="en-US" sz="1200" baseline="30000" dirty="0" err="1" smtClean="0">
                <a:solidFill>
                  <a:srgbClr val="E46C0A"/>
                </a:solidFill>
              </a:rPr>
              <a:t>Cg</a:t>
            </a:r>
            <a:endParaRPr lang="en-US" sz="1200" dirty="0"/>
          </a:p>
        </p:txBody>
      </p:sp>
      <p:sp>
        <p:nvSpPr>
          <p:cNvPr id="122" name="TextBox 121"/>
          <p:cNvSpPr txBox="1"/>
          <p:nvPr/>
        </p:nvSpPr>
        <p:spPr>
          <a:xfrm>
            <a:off x="6905916" y="625547"/>
            <a:ext cx="791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JNK/SAPK</a:t>
            </a:r>
            <a:endParaRPr lang="en-US" sz="1200" dirty="0"/>
          </a:p>
        </p:txBody>
      </p:sp>
      <p:cxnSp>
        <p:nvCxnSpPr>
          <p:cNvPr id="124" name="Straight Arrow Connector 123"/>
          <p:cNvCxnSpPr>
            <a:stCxn id="106" idx="0"/>
            <a:endCxn id="121" idx="2"/>
          </p:cNvCxnSpPr>
          <p:nvPr/>
        </p:nvCxnSpPr>
        <p:spPr>
          <a:xfrm flipH="1" flipV="1">
            <a:off x="6689207" y="2039541"/>
            <a:ext cx="1349782" cy="3864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106" idx="0"/>
            <a:endCxn id="120" idx="2"/>
          </p:cNvCxnSpPr>
          <p:nvPr/>
        </p:nvCxnSpPr>
        <p:spPr>
          <a:xfrm flipH="1" flipV="1">
            <a:off x="7338565" y="2039541"/>
            <a:ext cx="700424" cy="3864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106" idx="0"/>
            <a:endCxn id="119" idx="2"/>
          </p:cNvCxnSpPr>
          <p:nvPr/>
        </p:nvCxnSpPr>
        <p:spPr>
          <a:xfrm flipV="1">
            <a:off x="8038989" y="2039541"/>
            <a:ext cx="35943" cy="3864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endCxn id="122" idx="2"/>
          </p:cNvCxnSpPr>
          <p:nvPr/>
        </p:nvCxnSpPr>
        <p:spPr>
          <a:xfrm flipH="1" flipV="1">
            <a:off x="7301743" y="902546"/>
            <a:ext cx="36822" cy="790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Left Bracket 131"/>
          <p:cNvSpPr/>
          <p:nvPr/>
        </p:nvSpPr>
        <p:spPr>
          <a:xfrm rot="5400000">
            <a:off x="7357394" y="961435"/>
            <a:ext cx="76010" cy="167822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TextBox 138"/>
          <p:cNvSpPr txBox="1"/>
          <p:nvPr/>
        </p:nvSpPr>
        <p:spPr>
          <a:xfrm>
            <a:off x="5724930" y="625547"/>
            <a:ext cx="888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/>
              <a:t>Caspases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  <p:sp>
        <p:nvSpPr>
          <p:cNvPr id="140" name="TextBox 139"/>
          <p:cNvSpPr txBox="1"/>
          <p:nvPr/>
        </p:nvSpPr>
        <p:spPr>
          <a:xfrm>
            <a:off x="3830791" y="578067"/>
            <a:ext cx="1245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APOPTOSIS</a:t>
            </a:r>
            <a:endParaRPr lang="en-US" dirty="0"/>
          </a:p>
        </p:txBody>
      </p:sp>
      <p:cxnSp>
        <p:nvCxnSpPr>
          <p:cNvPr id="142" name="Straight Arrow Connector 141"/>
          <p:cNvCxnSpPr>
            <a:stCxn id="122" idx="1"/>
            <a:endCxn id="139" idx="3"/>
          </p:cNvCxnSpPr>
          <p:nvPr/>
        </p:nvCxnSpPr>
        <p:spPr>
          <a:xfrm flipH="1">
            <a:off x="6613765" y="764047"/>
            <a:ext cx="29215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139" idx="1"/>
            <a:endCxn id="140" idx="3"/>
          </p:cNvCxnSpPr>
          <p:nvPr/>
        </p:nvCxnSpPr>
        <p:spPr>
          <a:xfrm flipH="1" flipV="1">
            <a:off x="5075956" y="762733"/>
            <a:ext cx="648974" cy="1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>
            <a:off x="474297" y="4410318"/>
            <a:ext cx="0" cy="19946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562386" y="4405511"/>
            <a:ext cx="0" cy="1999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867142" y="4405511"/>
            <a:ext cx="439217" cy="498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flipH="1" flipV="1">
            <a:off x="961434" y="4405511"/>
            <a:ext cx="460038" cy="5166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/>
          <p:nvPr/>
        </p:nvCxnSpPr>
        <p:spPr>
          <a:xfrm>
            <a:off x="1421472" y="5199184"/>
            <a:ext cx="1296654" cy="6259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endCxn id="25" idx="2"/>
          </p:cNvCxnSpPr>
          <p:nvPr/>
        </p:nvCxnSpPr>
        <p:spPr>
          <a:xfrm flipH="1" flipV="1">
            <a:off x="1551757" y="5199184"/>
            <a:ext cx="1351510" cy="6259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 flipV="1">
            <a:off x="1166092" y="4315779"/>
            <a:ext cx="3552562" cy="9726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1241170" y="4235868"/>
            <a:ext cx="3364213" cy="9259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 flipV="1">
            <a:off x="867142" y="2239987"/>
            <a:ext cx="1850984" cy="19165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/>
          <p:nvPr/>
        </p:nvCxnSpPr>
        <p:spPr>
          <a:xfrm flipH="1">
            <a:off x="931685" y="2378487"/>
            <a:ext cx="1786441" cy="1828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/>
          <p:nvPr/>
        </p:nvCxnSpPr>
        <p:spPr>
          <a:xfrm flipV="1">
            <a:off x="1241170" y="1253666"/>
            <a:ext cx="6060573" cy="29028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/>
          <p:cNvCxnSpPr/>
          <p:nvPr/>
        </p:nvCxnSpPr>
        <p:spPr>
          <a:xfrm>
            <a:off x="491166" y="2702966"/>
            <a:ext cx="0" cy="13947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/>
          <p:cNvCxnSpPr>
            <a:stCxn id="108" idx="1"/>
            <a:endCxn id="74" idx="2"/>
          </p:cNvCxnSpPr>
          <p:nvPr/>
        </p:nvCxnSpPr>
        <p:spPr>
          <a:xfrm flipH="1" flipV="1">
            <a:off x="2572734" y="2874208"/>
            <a:ext cx="1911133" cy="2929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/>
          <p:cNvCxnSpPr/>
          <p:nvPr/>
        </p:nvCxnSpPr>
        <p:spPr>
          <a:xfrm>
            <a:off x="474297" y="323165"/>
            <a:ext cx="0" cy="5793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>
            <a:off x="474297" y="1085898"/>
            <a:ext cx="0" cy="4687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/>
          <p:nvPr/>
        </p:nvCxnSpPr>
        <p:spPr>
          <a:xfrm>
            <a:off x="474297" y="1838552"/>
            <a:ext cx="0" cy="7259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5" name="TextBox 224"/>
          <p:cNvSpPr txBox="1"/>
          <p:nvPr/>
        </p:nvSpPr>
        <p:spPr>
          <a:xfrm>
            <a:off x="3466407" y="6033483"/>
            <a:ext cx="663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/>
              <a:t>Lyase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302928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6166"/>
            <a:ext cx="1596035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Serine + </a:t>
            </a:r>
            <a:r>
              <a:rPr lang="en-US" sz="1200" dirty="0" err="1" smtClean="0"/>
              <a:t>Palmitoyl</a:t>
            </a:r>
            <a:r>
              <a:rPr lang="en-US" sz="1200" dirty="0" smtClean="0"/>
              <a:t> CoA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411309" y="439567"/>
            <a:ext cx="2400249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solidFill>
                  <a:srgbClr val="660066"/>
                </a:solidFill>
              </a:rPr>
              <a:t>Serine </a:t>
            </a:r>
            <a:r>
              <a:rPr lang="en-US" sz="1400" b="1" i="1" dirty="0" err="1" smtClean="0">
                <a:solidFill>
                  <a:srgbClr val="660066"/>
                </a:solidFill>
              </a:rPr>
              <a:t>palmitoyltransferase</a:t>
            </a:r>
            <a:r>
              <a:rPr lang="en-US" sz="1400" b="1" i="1" baseline="30000" dirty="0" err="1" smtClean="0">
                <a:solidFill>
                  <a:srgbClr val="E46C0A"/>
                </a:solidFill>
              </a:rPr>
              <a:t>Cg</a:t>
            </a:r>
            <a:endParaRPr lang="en-US" sz="1400" b="1" i="1" dirty="0">
              <a:solidFill>
                <a:srgbClr val="E46C0A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685" y="808899"/>
            <a:ext cx="1356787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3-Ketosphinganine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407242" y="1115166"/>
            <a:ext cx="3048000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660066"/>
                </a:solidFill>
              </a:rPr>
              <a:t>3-ketodihydrosphingosine</a:t>
            </a:r>
            <a:r>
              <a:rPr lang="en-US" sz="1400" b="1" i="1" dirty="0" smtClean="0">
                <a:solidFill>
                  <a:srgbClr val="660066"/>
                </a:solidFill>
              </a:rPr>
              <a:t> </a:t>
            </a:r>
            <a:r>
              <a:rPr lang="en-US" sz="1400" b="1" i="1" dirty="0" err="1" smtClean="0">
                <a:solidFill>
                  <a:srgbClr val="660066"/>
                </a:solidFill>
              </a:rPr>
              <a:t>reductase</a:t>
            </a:r>
            <a:r>
              <a:rPr lang="en-US" sz="1400" b="1" i="1" baseline="30000" dirty="0" err="1" smtClean="0">
                <a:solidFill>
                  <a:srgbClr val="E46C0A"/>
                </a:solidFill>
              </a:rPr>
              <a:t>Cg</a:t>
            </a:r>
            <a:endParaRPr lang="en-US" sz="1400" b="1" i="1" dirty="0">
              <a:solidFill>
                <a:srgbClr val="E46C0A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133" y="1554634"/>
            <a:ext cx="1428596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Dihydrosphingosine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13203" y="1972729"/>
            <a:ext cx="1499129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solidFill>
                  <a:srgbClr val="660066"/>
                </a:solidFill>
              </a:rPr>
              <a:t>Ceramide</a:t>
            </a:r>
            <a:r>
              <a:rPr lang="en-US" sz="1200" i="1" dirty="0" smtClean="0">
                <a:solidFill>
                  <a:srgbClr val="660066"/>
                </a:solidFill>
              </a:rPr>
              <a:t> </a:t>
            </a:r>
            <a:r>
              <a:rPr lang="en-US" sz="1200" i="1" dirty="0" err="1" smtClean="0">
                <a:solidFill>
                  <a:srgbClr val="660066"/>
                </a:solidFill>
              </a:rPr>
              <a:t>synthase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>
              <a:solidFill>
                <a:srgbClr val="E46C0A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5981" y="2425967"/>
            <a:ext cx="126549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Dihydroceramide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42681" y="2902691"/>
            <a:ext cx="923700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solidFill>
                  <a:srgbClr val="660066"/>
                </a:solidFill>
              </a:rPr>
              <a:t>Desaturase</a:t>
            </a:r>
            <a:endParaRPr lang="en-US" sz="1200" i="1" dirty="0">
              <a:solidFill>
                <a:srgbClr val="6600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374" y="4097734"/>
            <a:ext cx="1096674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CERAMIDE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358587" y="4789382"/>
            <a:ext cx="941283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Sphingosine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612377" y="5297141"/>
            <a:ext cx="1179154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Sphingosine</a:t>
            </a:r>
            <a:r>
              <a:rPr lang="en-US" sz="1200" dirty="0" smtClean="0"/>
              <a:t> 1-P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5006393" y="6039549"/>
            <a:ext cx="2300630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Palmitaldehyde</a:t>
            </a:r>
            <a:r>
              <a:rPr lang="en-US" sz="1200" dirty="0" smtClean="0"/>
              <a:t> + Ethanolamine-P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7816604" y="6037547"/>
            <a:ext cx="992579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Glycerolipids</a:t>
            </a:r>
            <a:endParaRPr lang="en-US" sz="1200" dirty="0"/>
          </a:p>
        </p:txBody>
      </p:sp>
      <p:cxnSp>
        <p:nvCxnSpPr>
          <p:cNvPr id="15" name="Straight Arrow Connector 14"/>
          <p:cNvCxnSpPr>
            <a:stCxn id="12" idx="2"/>
          </p:cNvCxnSpPr>
          <p:nvPr/>
        </p:nvCxnSpPr>
        <p:spPr>
          <a:xfrm>
            <a:off x="5201954" y="5574140"/>
            <a:ext cx="589577" cy="4275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229244" y="6179442"/>
            <a:ext cx="3762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569786" y="6179442"/>
            <a:ext cx="3762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061695">
            <a:off x="957359" y="4703243"/>
            <a:ext cx="1218886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400" b="1" i="1" dirty="0" err="1" smtClean="0">
                <a:solidFill>
                  <a:srgbClr val="008000"/>
                </a:solidFill>
              </a:rPr>
              <a:t>Ceramidase</a:t>
            </a:r>
            <a:r>
              <a:rPr lang="en-US" sz="1400" b="1" i="1" baseline="30000" dirty="0" err="1" smtClean="0">
                <a:solidFill>
                  <a:srgbClr val="E46C0A"/>
                </a:solidFill>
              </a:rPr>
              <a:t>Cg</a:t>
            </a:r>
            <a:endParaRPr lang="en-US" sz="1400" b="1" i="1" dirty="0">
              <a:solidFill>
                <a:srgbClr val="E46C0A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150818">
            <a:off x="1500693" y="4304637"/>
            <a:ext cx="816024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</a:rPr>
              <a:t>Ceramide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</a:rPr>
              <a:t>synthase</a:t>
            </a:r>
            <a:endParaRPr lang="en-US" sz="12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1189401">
            <a:off x="3520092" y="4831232"/>
            <a:ext cx="1220506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Sphingosine-1-P</a:t>
            </a:r>
          </a:p>
          <a:p>
            <a:r>
              <a:rPr lang="en-US" sz="1200" i="1" dirty="0" err="1" smtClean="0"/>
              <a:t>phosphatase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  <p:sp>
        <p:nvSpPr>
          <p:cNvPr id="21" name="TextBox 20"/>
          <p:cNvSpPr txBox="1"/>
          <p:nvPr/>
        </p:nvSpPr>
        <p:spPr>
          <a:xfrm rot="1113681">
            <a:off x="3131498" y="5272442"/>
            <a:ext cx="1469396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200" i="1" dirty="0" err="1"/>
              <a:t>Sphingosine kinase</a:t>
            </a:r>
            <a:endParaRPr lang="en-US" sz="1200" i="1" dirty="0"/>
          </a:p>
        </p:txBody>
      </p:sp>
      <p:sp>
        <p:nvSpPr>
          <p:cNvPr id="22" name="TextBox 21"/>
          <p:cNvSpPr txBox="1"/>
          <p:nvPr/>
        </p:nvSpPr>
        <p:spPr>
          <a:xfrm rot="21302301">
            <a:off x="1631827" y="3789850"/>
            <a:ext cx="2542879" cy="30777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400" b="1" i="1" dirty="0" err="1" smtClean="0">
                <a:solidFill>
                  <a:srgbClr val="008000"/>
                </a:solidFill>
              </a:rPr>
              <a:t>Ceramide glucosyltransferase</a:t>
            </a:r>
            <a:r>
              <a:rPr lang="en-US" sz="1400" b="1" i="1" baseline="30000" dirty="0" err="1" smtClean="0">
                <a:solidFill>
                  <a:srgbClr val="E46C0A"/>
                </a:solidFill>
              </a:rPr>
              <a:t>Cg</a:t>
            </a:r>
            <a:endParaRPr lang="en-US" sz="1400" b="1" i="1" dirty="0">
              <a:solidFill>
                <a:srgbClr val="E46C0A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21291465">
            <a:off x="2446220" y="4106147"/>
            <a:ext cx="1098403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</a:rPr>
              <a:t>Cerebrosidase</a:t>
            </a:r>
            <a:endParaRPr lang="en-US" sz="12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57328" y="3762716"/>
            <a:ext cx="1317864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Glucosylceramide</a:t>
            </a:r>
            <a:endParaRPr lang="en-US" sz="12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875071" y="3940886"/>
            <a:ext cx="3762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215613" y="3940886"/>
            <a:ext cx="3762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556287" y="3778336"/>
            <a:ext cx="1800493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Glycolypids</a:t>
            </a:r>
            <a:r>
              <a:rPr lang="en-US" sz="1200" dirty="0" smtClean="0"/>
              <a:t>, </a:t>
            </a:r>
            <a:r>
              <a:rPr lang="en-US" sz="1200" dirty="0" err="1" smtClean="0"/>
              <a:t>Gangliosides</a:t>
            </a:r>
            <a:r>
              <a:rPr lang="en-US" sz="1200" dirty="0" smtClean="0"/>
              <a:t>, </a:t>
            </a:r>
          </a:p>
          <a:p>
            <a:r>
              <a:rPr lang="en-US" sz="1200" dirty="0" err="1" smtClean="0"/>
              <a:t>Sulphatides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2439583" y="1994658"/>
            <a:ext cx="113234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Sphingomyelin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 rot="18840000">
            <a:off x="2077378" y="2639499"/>
            <a:ext cx="791453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</a:rPr>
              <a:t>SMases</a:t>
            </a:r>
            <a:r>
              <a:rPr lang="en-US" sz="1200" i="1" baseline="30000" dirty="0" err="1">
                <a:solidFill>
                  <a:srgbClr val="E46C0A"/>
                </a:solidFill>
              </a:rPr>
              <a:t>Cg</a:t>
            </a:r>
            <a:endParaRPr lang="en-US" sz="1200" i="1" dirty="0">
              <a:solidFill>
                <a:srgbClr val="E46C0A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8840000">
            <a:off x="1515639" y="2580144"/>
            <a:ext cx="1104865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rgbClr val="008000"/>
                </a:solidFill>
              </a:rPr>
              <a:t>SM </a:t>
            </a:r>
            <a:r>
              <a:rPr lang="en-US" sz="1200" i="1" dirty="0" err="1" smtClean="0">
                <a:solidFill>
                  <a:srgbClr val="008000"/>
                </a:solidFill>
              </a:rPr>
              <a:t>synthase</a:t>
            </a:r>
            <a:r>
              <a:rPr lang="en-US" sz="1200" i="1" baseline="30000" dirty="0" err="1">
                <a:solidFill>
                  <a:srgbClr val="E46C0A"/>
                </a:solidFill>
              </a:rPr>
              <a:t>Cg</a:t>
            </a:r>
            <a:endParaRPr lang="en-US" sz="1200" i="1" dirty="0">
              <a:solidFill>
                <a:srgbClr val="E46C0A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77" y="6404932"/>
            <a:ext cx="103909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Ceramide</a:t>
            </a:r>
            <a:r>
              <a:rPr lang="en-US" sz="1200" dirty="0" smtClean="0"/>
              <a:t> 1-P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-117858" y="5288470"/>
            <a:ext cx="816024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solidFill>
                  <a:srgbClr val="008000"/>
                </a:solidFill>
              </a:rPr>
              <a:t>Ceramide</a:t>
            </a:r>
            <a:r>
              <a:rPr lang="en-US" sz="1200" i="1" dirty="0" smtClean="0">
                <a:solidFill>
                  <a:srgbClr val="008000"/>
                </a:solidFill>
              </a:rPr>
              <a:t> </a:t>
            </a:r>
          </a:p>
          <a:p>
            <a:r>
              <a:rPr lang="en-US" sz="1200" i="1" dirty="0" err="1" smtClean="0">
                <a:solidFill>
                  <a:srgbClr val="008000"/>
                </a:solidFill>
              </a:rPr>
              <a:t>kinase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>
              <a:solidFill>
                <a:srgbClr val="E46C0A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 rot="5460000">
            <a:off x="197691" y="5724573"/>
            <a:ext cx="1019505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</a:rPr>
              <a:t>Phosphatase</a:t>
            </a:r>
            <a:endParaRPr lang="en-US" sz="12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33695" y="2425967"/>
            <a:ext cx="1210588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TNFa</a:t>
            </a:r>
            <a:r>
              <a:rPr lang="en-US" sz="1200" dirty="0" smtClean="0"/>
              <a:t> </a:t>
            </a:r>
            <a:r>
              <a:rPr lang="en-US" sz="1200" dirty="0" err="1" smtClean="0"/>
              <a:t>Receptor</a:t>
            </a:r>
            <a:r>
              <a:rPr lang="en-US" sz="1200" baseline="30000" dirty="0" err="1" smtClean="0">
                <a:solidFill>
                  <a:srgbClr val="E46C0A"/>
                </a:solidFill>
              </a:rPr>
              <a:t>Cg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6042360" y="2812535"/>
            <a:ext cx="1218403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Early </a:t>
            </a:r>
            <a:r>
              <a:rPr lang="en-US" sz="1200" i="1" dirty="0" err="1" smtClean="0"/>
              <a:t>caspases</a:t>
            </a:r>
            <a:r>
              <a:rPr lang="en-US" sz="1200" i="1" baseline="30000" dirty="0" err="1" smtClean="0">
                <a:solidFill>
                  <a:schemeClr val="accent6">
                    <a:lumMod val="75000"/>
                  </a:schemeClr>
                </a:solidFill>
              </a:rPr>
              <a:t>Cg</a:t>
            </a:r>
            <a:endParaRPr lang="en-US" sz="12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83867" y="3028680"/>
            <a:ext cx="929461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/>
              <a:t>G</a:t>
            </a:r>
            <a:r>
              <a:rPr lang="en-US" sz="1200" dirty="0" smtClean="0"/>
              <a:t>lutathione</a:t>
            </a:r>
            <a:endParaRPr lang="en-US" sz="1200" dirty="0"/>
          </a:p>
        </p:txBody>
      </p:sp>
      <p:cxnSp>
        <p:nvCxnSpPr>
          <p:cNvPr id="37" name="Straight Arrow Connector 36"/>
          <p:cNvCxnSpPr>
            <a:stCxn id="34" idx="1"/>
            <a:endCxn id="35" idx="3"/>
          </p:cNvCxnSpPr>
          <p:nvPr/>
        </p:nvCxnSpPr>
        <p:spPr>
          <a:xfrm flipH="1">
            <a:off x="7260763" y="2564467"/>
            <a:ext cx="172932" cy="3865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5" idx="1"/>
            <a:endCxn id="36" idx="3"/>
          </p:cNvCxnSpPr>
          <p:nvPr/>
        </p:nvCxnSpPr>
        <p:spPr>
          <a:xfrm flipH="1">
            <a:off x="5413328" y="2951035"/>
            <a:ext cx="629032" cy="2161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756550" y="1762542"/>
            <a:ext cx="636763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FADD</a:t>
            </a:r>
            <a:r>
              <a:rPr lang="en-US" sz="1200" baseline="30000" dirty="0" err="1" smtClean="0">
                <a:solidFill>
                  <a:srgbClr val="E46C0A"/>
                </a:solidFill>
              </a:rPr>
              <a:t>Cg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7027760" y="1762542"/>
            <a:ext cx="621609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TRADD</a:t>
            </a:r>
            <a:endParaRPr 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6442985" y="1762542"/>
            <a:ext cx="389850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RIP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6905916" y="625547"/>
            <a:ext cx="791653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/>
              <a:t>JNK/SAPK</a:t>
            </a:r>
            <a:endParaRPr lang="en-US" sz="1200" dirty="0"/>
          </a:p>
        </p:txBody>
      </p:sp>
      <p:cxnSp>
        <p:nvCxnSpPr>
          <p:cNvPr id="43" name="Straight Arrow Connector 42"/>
          <p:cNvCxnSpPr>
            <a:stCxn id="34" idx="0"/>
            <a:endCxn id="41" idx="2"/>
          </p:cNvCxnSpPr>
          <p:nvPr/>
        </p:nvCxnSpPr>
        <p:spPr>
          <a:xfrm flipH="1" flipV="1">
            <a:off x="6637910" y="2039541"/>
            <a:ext cx="1401079" cy="3864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4" idx="0"/>
            <a:endCxn id="40" idx="2"/>
          </p:cNvCxnSpPr>
          <p:nvPr/>
        </p:nvCxnSpPr>
        <p:spPr>
          <a:xfrm flipH="1" flipV="1">
            <a:off x="7338565" y="2039541"/>
            <a:ext cx="700424" cy="3864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4" idx="0"/>
            <a:endCxn id="39" idx="2"/>
          </p:cNvCxnSpPr>
          <p:nvPr/>
        </p:nvCxnSpPr>
        <p:spPr>
          <a:xfrm flipV="1">
            <a:off x="8038989" y="2039541"/>
            <a:ext cx="35943" cy="3864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42" idx="2"/>
          </p:cNvCxnSpPr>
          <p:nvPr/>
        </p:nvCxnSpPr>
        <p:spPr>
          <a:xfrm flipH="1" flipV="1">
            <a:off x="7301743" y="902546"/>
            <a:ext cx="36822" cy="790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Left Bracket 46"/>
          <p:cNvSpPr/>
          <p:nvPr/>
        </p:nvSpPr>
        <p:spPr>
          <a:xfrm rot="5400000">
            <a:off x="7357394" y="961435"/>
            <a:ext cx="76010" cy="1678223"/>
          </a:xfrm>
          <a:prstGeom prst="leftBracket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724930" y="625547"/>
            <a:ext cx="888835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i="1" dirty="0" err="1" smtClean="0"/>
              <a:t>Caspases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  <p:sp>
        <p:nvSpPr>
          <p:cNvPr id="49" name="TextBox 48"/>
          <p:cNvSpPr txBox="1"/>
          <p:nvPr/>
        </p:nvSpPr>
        <p:spPr>
          <a:xfrm>
            <a:off x="4244941" y="619485"/>
            <a:ext cx="891665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APOPTOSIS</a:t>
            </a:r>
            <a:endParaRPr lang="en-US" sz="1200" dirty="0"/>
          </a:p>
        </p:txBody>
      </p:sp>
      <p:cxnSp>
        <p:nvCxnSpPr>
          <p:cNvPr id="50" name="Straight Arrow Connector 49"/>
          <p:cNvCxnSpPr>
            <a:stCxn id="42" idx="1"/>
            <a:endCxn id="48" idx="3"/>
          </p:cNvCxnSpPr>
          <p:nvPr/>
        </p:nvCxnSpPr>
        <p:spPr>
          <a:xfrm flipH="1">
            <a:off x="6613765" y="764047"/>
            <a:ext cx="29215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8" idx="1"/>
            <a:endCxn id="49" idx="3"/>
          </p:cNvCxnSpPr>
          <p:nvPr/>
        </p:nvCxnSpPr>
        <p:spPr>
          <a:xfrm flipH="1" flipV="1">
            <a:off x="5136606" y="757985"/>
            <a:ext cx="588324" cy="60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74297" y="4410318"/>
            <a:ext cx="0" cy="19946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562386" y="4405511"/>
            <a:ext cx="0" cy="19994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867142" y="4446929"/>
            <a:ext cx="1568874" cy="5637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961435" y="4394260"/>
            <a:ext cx="1313640" cy="4702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1242668" y="3960769"/>
            <a:ext cx="3464427" cy="3782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0" idx="3"/>
          </p:cNvCxnSpPr>
          <p:nvPr/>
        </p:nvCxnSpPr>
        <p:spPr>
          <a:xfrm flipV="1">
            <a:off x="1174048" y="3882709"/>
            <a:ext cx="3408802" cy="3843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867142" y="2239987"/>
            <a:ext cx="1850984" cy="19165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931685" y="2378487"/>
            <a:ext cx="1786441" cy="18285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491166" y="2702966"/>
            <a:ext cx="0" cy="13947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6" idx="1"/>
            <a:endCxn id="29" idx="2"/>
          </p:cNvCxnSpPr>
          <p:nvPr/>
        </p:nvCxnSpPr>
        <p:spPr>
          <a:xfrm flipH="1" flipV="1">
            <a:off x="2572733" y="2874208"/>
            <a:ext cx="1911134" cy="2929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74297" y="323165"/>
            <a:ext cx="0" cy="5793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74297" y="1085898"/>
            <a:ext cx="0" cy="4687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474297" y="1838552"/>
            <a:ext cx="0" cy="7259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 rot="1945447">
            <a:off x="5328544" y="5606145"/>
            <a:ext cx="663939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 i="1" dirty="0" err="1" smtClean="0"/>
              <a:t>Lyase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  <p:cxnSp>
        <p:nvCxnSpPr>
          <p:cNvPr id="156" name="Straight Arrow Connector 155"/>
          <p:cNvCxnSpPr/>
          <p:nvPr/>
        </p:nvCxnSpPr>
        <p:spPr>
          <a:xfrm>
            <a:off x="3149920" y="5042013"/>
            <a:ext cx="1568874" cy="5637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 flipH="1" flipV="1">
            <a:off x="3244213" y="4989344"/>
            <a:ext cx="1313640" cy="4702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>
            <a:off x="1439509" y="1693134"/>
            <a:ext cx="1223397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2592026" y="1515163"/>
            <a:ext cx="1677112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/>
              <a:t>Dihydrosphingosine-1-P</a:t>
            </a:r>
          </a:p>
        </p:txBody>
      </p:sp>
      <p:sp>
        <p:nvSpPr>
          <p:cNvPr id="164" name="TextBox 163"/>
          <p:cNvSpPr txBox="1"/>
          <p:nvPr/>
        </p:nvSpPr>
        <p:spPr>
          <a:xfrm rot="1563021">
            <a:off x="4100422" y="1569576"/>
            <a:ext cx="2032361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200" i="1"/>
              <a:t>Dihydrosphingosine 1-phosphate phosphatase</a:t>
            </a:r>
            <a:r>
              <a:rPr lang="en-US" sz="1200" i="1" baseline="30000">
                <a:solidFill>
                  <a:srgbClr val="E46C0A"/>
                </a:solidFill>
              </a:rPr>
              <a:t>Cg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1334538" y="1437353"/>
            <a:ext cx="1369784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200" i="1"/>
              <a:t>Sphingosine kinase</a:t>
            </a:r>
          </a:p>
        </p:txBody>
      </p:sp>
      <p:cxnSp>
        <p:nvCxnSpPr>
          <p:cNvPr id="167" name="Straight Arrow Connector 166"/>
          <p:cNvCxnSpPr/>
          <p:nvPr/>
        </p:nvCxnSpPr>
        <p:spPr>
          <a:xfrm>
            <a:off x="4200113" y="1667469"/>
            <a:ext cx="1213215" cy="6041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>
            <a:off x="5365079" y="2141270"/>
            <a:ext cx="864339" cy="276999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200"/>
              <a:t>Spingosine</a:t>
            </a:r>
          </a:p>
        </p:txBody>
      </p:sp>
    </p:spTree>
    <p:extLst>
      <p:ext uri="{BB962C8B-B14F-4D97-AF65-F5344CB8AC3E}">
        <p14:creationId xmlns:p14="http://schemas.microsoft.com/office/powerpoint/2010/main" val="3253403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/>
          <p:cNvCxnSpPr>
            <a:stCxn id="4" idx="2"/>
          </p:cNvCxnSpPr>
          <p:nvPr/>
        </p:nvCxnSpPr>
        <p:spPr>
          <a:xfrm>
            <a:off x="1796143" y="495905"/>
            <a:ext cx="1868713" cy="223761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136952" y="0"/>
            <a:ext cx="1318381" cy="495905"/>
          </a:xfrm>
          <a:prstGeom prst="rect">
            <a:avLst/>
          </a:prstGeom>
          <a:solidFill>
            <a:srgbClr val="A6A6A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d</a:t>
            </a:r>
            <a:r>
              <a:rPr lang="en-US" i="1" dirty="0" smtClean="0"/>
              <a:t>e novo </a:t>
            </a:r>
            <a:r>
              <a:rPr lang="en-US" dirty="0" smtClean="0"/>
              <a:t>synthesis</a:t>
            </a:r>
            <a:endParaRPr lang="en-US" i="1" dirty="0"/>
          </a:p>
        </p:txBody>
      </p:sp>
      <p:sp>
        <p:nvSpPr>
          <p:cNvPr id="5" name="Rectangle 4"/>
          <p:cNvSpPr/>
          <p:nvPr/>
        </p:nvSpPr>
        <p:spPr>
          <a:xfrm>
            <a:off x="6918475" y="0"/>
            <a:ext cx="1294191" cy="49590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Catabolic generation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11739" y="5890380"/>
            <a:ext cx="1318381" cy="495905"/>
          </a:xfrm>
          <a:prstGeom prst="rect">
            <a:avLst/>
          </a:prstGeom>
          <a:solidFill>
            <a:srgbClr val="A6A6A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metabolism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18" y="672537"/>
            <a:ext cx="1596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Serine + </a:t>
            </a:r>
            <a:r>
              <a:rPr lang="en-US" sz="1200" dirty="0" err="1" smtClean="0"/>
              <a:t>Palmitoyl</a:t>
            </a:r>
            <a:r>
              <a:rPr lang="en-US" sz="1200" dirty="0" smtClean="0"/>
              <a:t> CoA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647103" y="937441"/>
            <a:ext cx="2029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rgbClr val="FF0000"/>
                </a:solidFill>
              </a:rPr>
              <a:t>Serine </a:t>
            </a:r>
            <a:r>
              <a:rPr lang="en-US" sz="1200" i="1" dirty="0" err="1" smtClean="0">
                <a:solidFill>
                  <a:srgbClr val="FF0000"/>
                </a:solidFill>
              </a:rPr>
              <a:t>palmitoyltransferase</a:t>
            </a:r>
            <a:r>
              <a:rPr lang="en-US" sz="1200" i="1" baseline="30000" dirty="0" err="1" smtClean="0">
                <a:solidFill>
                  <a:schemeClr val="accent6">
                    <a:lumMod val="75000"/>
                  </a:schemeClr>
                </a:solidFill>
              </a:rPr>
              <a:t>Cg</a:t>
            </a:r>
            <a:endParaRPr lang="en-US" sz="12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2322" y="1185139"/>
            <a:ext cx="1356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3-Ketosphinganine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898963" y="1401390"/>
            <a:ext cx="2478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solidFill>
                  <a:srgbClr val="FF0000"/>
                </a:solidFill>
              </a:rPr>
              <a:t>3-ketodihydrosphingosine </a:t>
            </a:r>
            <a:r>
              <a:rPr lang="en-US" sz="1200" i="1" dirty="0" err="1" smtClean="0">
                <a:solidFill>
                  <a:srgbClr val="FF0000"/>
                </a:solidFill>
              </a:rPr>
              <a:t>reductase</a:t>
            </a:r>
            <a:endParaRPr lang="en-US" sz="12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489015" y="1647621"/>
            <a:ext cx="1428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Dihydrosphingosine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2521354" y="1904391"/>
            <a:ext cx="1499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/>
              <a:t>Ceramide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synthase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116168" y="2171038"/>
            <a:ext cx="12654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Dihydroceramide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084296" y="2362367"/>
            <a:ext cx="923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/>
              <a:t>Desaturase</a:t>
            </a:r>
            <a:endParaRPr lang="en-US" sz="12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7488869" y="568228"/>
            <a:ext cx="1107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Sphingomyelin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5831210" y="502298"/>
            <a:ext cx="1416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/>
              <a:t>Sphingoymyelinase</a:t>
            </a:r>
            <a:endParaRPr lang="en-US" sz="12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7484034" y="918792"/>
            <a:ext cx="130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Glucosylceramide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6173095" y="834760"/>
            <a:ext cx="10984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/>
              <a:t>Cerebrosidase</a:t>
            </a:r>
            <a:endParaRPr lang="en-US" sz="12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7484034" y="1290995"/>
            <a:ext cx="9578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Sphingosine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6213572" y="1193207"/>
            <a:ext cx="1587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/>
              <a:t>Ceramide</a:t>
            </a:r>
            <a:r>
              <a:rPr lang="en-US" sz="1200" i="1" dirty="0"/>
              <a:t> </a:t>
            </a:r>
            <a:r>
              <a:rPr lang="en-US" sz="1200" i="1" dirty="0" smtClean="0"/>
              <a:t>synthase</a:t>
            </a:r>
            <a:endParaRPr lang="en-US" sz="12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7488869" y="1640140"/>
            <a:ext cx="1039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Ceramide</a:t>
            </a:r>
            <a:r>
              <a:rPr lang="en-US" sz="1200" dirty="0" smtClean="0"/>
              <a:t> 1-P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6570482" y="1563609"/>
            <a:ext cx="1019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Phosphatase</a:t>
            </a:r>
            <a:endParaRPr lang="en-US" sz="1200" i="1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6245665" y="1087569"/>
            <a:ext cx="133402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5370288" y="1087569"/>
            <a:ext cx="875377" cy="134902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298237" y="1462791"/>
            <a:ext cx="126320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649788" y="1470206"/>
            <a:ext cx="648449" cy="113352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2" idx="6"/>
          </p:cNvCxnSpPr>
          <p:nvPr/>
        </p:nvCxnSpPr>
        <p:spPr>
          <a:xfrm flipH="1">
            <a:off x="5793618" y="1796619"/>
            <a:ext cx="834572" cy="108809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610691" y="4566914"/>
            <a:ext cx="1107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Sphingomyelin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4605856" y="4917478"/>
            <a:ext cx="130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Glucosylceramide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4605856" y="5289681"/>
            <a:ext cx="9578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Sphingosine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4610691" y="5638826"/>
            <a:ext cx="1039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Ceramide</a:t>
            </a:r>
            <a:r>
              <a:rPr lang="en-US" sz="1200" dirty="0" smtClean="0"/>
              <a:t> 1-P</a:t>
            </a:r>
            <a:endParaRPr lang="en-US" sz="1200" dirty="0"/>
          </a:p>
        </p:txBody>
      </p:sp>
      <p:cxnSp>
        <p:nvCxnSpPr>
          <p:cNvPr id="61" name="Straight Connector 60"/>
          <p:cNvCxnSpPr/>
          <p:nvPr/>
        </p:nvCxnSpPr>
        <p:spPr>
          <a:xfrm flipH="1">
            <a:off x="3229436" y="3435047"/>
            <a:ext cx="1376420" cy="126256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54" idx="1"/>
          </p:cNvCxnSpPr>
          <p:nvPr/>
        </p:nvCxnSpPr>
        <p:spPr>
          <a:xfrm>
            <a:off x="3229436" y="4697616"/>
            <a:ext cx="1381255" cy="779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454230" y="4438914"/>
            <a:ext cx="110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SM </a:t>
            </a:r>
            <a:r>
              <a:rPr lang="en-US" sz="1200" i="1" dirty="0" err="1" smtClean="0"/>
              <a:t>synthase</a:t>
            </a:r>
            <a:r>
              <a:rPr lang="en-US" sz="1200" i="1" baseline="30000" dirty="0" err="1" smtClean="0">
                <a:solidFill>
                  <a:schemeClr val="accent6">
                    <a:lumMod val="75000"/>
                  </a:schemeClr>
                </a:solidFill>
              </a:rPr>
              <a:t>Cg</a:t>
            </a:r>
            <a:endParaRPr lang="en-US" sz="1200" i="1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5906212" y="731912"/>
            <a:ext cx="170571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5019524" y="731912"/>
            <a:ext cx="886688" cy="161901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628190" y="1796619"/>
            <a:ext cx="95150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729164" y="4803424"/>
            <a:ext cx="20012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solidFill>
                  <a:srgbClr val="FF0000"/>
                </a:solidFill>
              </a:rPr>
              <a:t>Glucosylceramide</a:t>
            </a:r>
            <a:r>
              <a:rPr lang="en-US" sz="1200" i="1" dirty="0" smtClean="0">
                <a:solidFill>
                  <a:srgbClr val="FF0000"/>
                </a:solidFill>
              </a:rPr>
              <a:t> </a:t>
            </a:r>
            <a:r>
              <a:rPr lang="en-US" sz="1200" i="1" dirty="0" err="1" smtClean="0">
                <a:solidFill>
                  <a:srgbClr val="FF0000"/>
                </a:solidFill>
              </a:rPr>
              <a:t>synthase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  <p:cxnSp>
        <p:nvCxnSpPr>
          <p:cNvPr id="87" name="Straight Connector 86"/>
          <p:cNvCxnSpPr/>
          <p:nvPr/>
        </p:nvCxnSpPr>
        <p:spPr>
          <a:xfrm flipH="1">
            <a:off x="2636785" y="3338286"/>
            <a:ext cx="1669120" cy="171752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endCxn id="55" idx="1"/>
          </p:cNvCxnSpPr>
          <p:nvPr/>
        </p:nvCxnSpPr>
        <p:spPr>
          <a:xfrm>
            <a:off x="2636784" y="5055810"/>
            <a:ext cx="1969072" cy="16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2" idx="3"/>
          </p:cNvCxnSpPr>
          <p:nvPr/>
        </p:nvCxnSpPr>
        <p:spPr>
          <a:xfrm flipH="1">
            <a:off x="1995714" y="3273858"/>
            <a:ext cx="1980892" cy="21448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56" idx="1"/>
          </p:cNvCxnSpPr>
          <p:nvPr/>
        </p:nvCxnSpPr>
        <p:spPr>
          <a:xfrm>
            <a:off x="1995714" y="5418667"/>
            <a:ext cx="2610142" cy="951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2107484" y="5149344"/>
            <a:ext cx="10523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solidFill>
                  <a:srgbClr val="FF0000"/>
                </a:solidFill>
              </a:rPr>
              <a:t>Ceramidase</a:t>
            </a:r>
            <a:r>
              <a:rPr lang="en-US" sz="1200" i="1" baseline="30000" dirty="0" err="1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  <p:cxnSp>
        <p:nvCxnSpPr>
          <p:cNvPr id="100" name="Straight Connector 99"/>
          <p:cNvCxnSpPr/>
          <p:nvPr/>
        </p:nvCxnSpPr>
        <p:spPr>
          <a:xfrm flipH="1">
            <a:off x="1199588" y="3120571"/>
            <a:ext cx="2566900" cy="267304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endCxn id="57" idx="1"/>
          </p:cNvCxnSpPr>
          <p:nvPr/>
        </p:nvCxnSpPr>
        <p:spPr>
          <a:xfrm flipV="1">
            <a:off x="1199588" y="5777326"/>
            <a:ext cx="3411103" cy="1629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1315560" y="5516230"/>
            <a:ext cx="20660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/>
              <a:t>Ceramide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kinase</a:t>
            </a:r>
            <a:r>
              <a:rPr lang="en-US" sz="1200" i="1" baseline="30000" dirty="0" err="1" smtClean="0">
                <a:solidFill>
                  <a:srgbClr val="E46C0A"/>
                </a:solidFill>
              </a:rPr>
              <a:t>Cg</a:t>
            </a:r>
            <a:endParaRPr lang="en-US" sz="1200" i="1" dirty="0"/>
          </a:p>
        </p:txBody>
      </p:sp>
      <p:sp>
        <p:nvSpPr>
          <p:cNvPr id="2" name="Oval 1"/>
          <p:cNvSpPr/>
          <p:nvPr/>
        </p:nvSpPr>
        <p:spPr>
          <a:xfrm>
            <a:off x="3664856" y="2334381"/>
            <a:ext cx="2128762" cy="1100666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CERAMIDE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85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7101703"/>
              </p:ext>
            </p:extLst>
          </p:nvPr>
        </p:nvGraphicFramePr>
        <p:xfrm>
          <a:off x="823732" y="343258"/>
          <a:ext cx="7916982" cy="6144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8849" y="1928465"/>
            <a:ext cx="191930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De novo </a:t>
            </a:r>
            <a:r>
              <a:rPr lang="en-US" dirty="0" smtClean="0"/>
              <a:t>synthesis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7494525" y="1935830"/>
            <a:ext cx="131521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Catabolic generation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38054" y="6302902"/>
            <a:ext cx="224908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Enzymatic breakdown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43043" y="680870"/>
            <a:ext cx="18312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Serine + </a:t>
            </a:r>
            <a:r>
              <a:rPr lang="en-US" sz="1400" dirty="0" err="1" smtClean="0"/>
              <a:t>Palmitoyl</a:t>
            </a:r>
            <a:r>
              <a:rPr lang="en-US" sz="1400" dirty="0" smtClean="0"/>
              <a:t> CoA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2358106" y="4861917"/>
            <a:ext cx="1261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Sphingomyelin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3260994" y="5639359"/>
            <a:ext cx="1479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Glucosylceramide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5237874" y="5646942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Sphingosine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6037713" y="4791462"/>
            <a:ext cx="1165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Ceramide</a:t>
            </a:r>
            <a:r>
              <a:rPr lang="en-US" sz="1400" dirty="0" smtClean="0"/>
              <a:t> 1-P</a:t>
            </a:r>
            <a:endParaRPr lang="en-US" sz="1400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3983502" y="3703716"/>
            <a:ext cx="593322" cy="20286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558145" y="4885706"/>
            <a:ext cx="1693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err="1" smtClean="0">
                <a:solidFill>
                  <a:schemeClr val="bg1"/>
                </a:solidFill>
              </a:rPr>
              <a:t>Ceramide</a:t>
            </a:r>
            <a:endParaRPr lang="en-US" sz="1400" b="1" i="1" dirty="0" smtClean="0">
              <a:solidFill>
                <a:schemeClr val="bg1"/>
              </a:solidFill>
            </a:endParaRPr>
          </a:p>
          <a:p>
            <a:r>
              <a:rPr lang="en-US" sz="1400" b="1" i="1" dirty="0" err="1" smtClean="0">
                <a:solidFill>
                  <a:schemeClr val="bg1"/>
                </a:solidFill>
              </a:rPr>
              <a:t>glucosyltransferase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4953834" y="3703716"/>
            <a:ext cx="800851" cy="20286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988056" y="4742531"/>
            <a:ext cx="11044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solidFill>
                  <a:schemeClr val="bg1"/>
                </a:solidFill>
              </a:rPr>
              <a:t>(Acid)</a:t>
            </a:r>
          </a:p>
          <a:p>
            <a:r>
              <a:rPr lang="en-US" sz="1400" b="1" i="1" dirty="0" err="1" smtClean="0">
                <a:solidFill>
                  <a:schemeClr val="bg1"/>
                </a:solidFill>
              </a:rPr>
              <a:t>Ceramidase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5324825" y="3703716"/>
            <a:ext cx="1207829" cy="11582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214601" y="4261414"/>
            <a:ext cx="20660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>
                <a:solidFill>
                  <a:schemeClr val="bg1"/>
                </a:solidFill>
              </a:rPr>
              <a:t>Ceramide</a:t>
            </a:r>
            <a:r>
              <a:rPr lang="en-US" sz="1400" i="1" dirty="0" smtClean="0">
                <a:solidFill>
                  <a:schemeClr val="bg1"/>
                </a:solidFill>
              </a:rPr>
              <a:t> kinase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77981" y="680871"/>
            <a:ext cx="1261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Sphingomyelin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5876495" y="1774576"/>
            <a:ext cx="1479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Glucosylceramide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6690781" y="2777972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Sphingosine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6475449" y="3964955"/>
            <a:ext cx="1165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Ceramide</a:t>
            </a:r>
            <a:r>
              <a:rPr lang="en-US" sz="1400" dirty="0" smtClean="0"/>
              <a:t> 1-P</a:t>
            </a:r>
            <a:endParaRPr lang="en-US" sz="1400" dirty="0"/>
          </a:p>
        </p:txBody>
      </p:sp>
      <p:cxnSp>
        <p:nvCxnSpPr>
          <p:cNvPr id="56" name="Straight Arrow Connector 55"/>
          <p:cNvCxnSpPr>
            <a:stCxn id="47" idx="2"/>
          </p:cNvCxnSpPr>
          <p:nvPr/>
        </p:nvCxnSpPr>
        <p:spPr>
          <a:xfrm flipH="1">
            <a:off x="4953834" y="988648"/>
            <a:ext cx="454782" cy="22534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8745" y="1259230"/>
            <a:ext cx="1623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bg1"/>
                </a:solidFill>
              </a:rPr>
              <a:t>Sphingoymyelinase</a:t>
            </a:r>
            <a:endParaRPr lang="en-US" sz="1400" i="1" dirty="0">
              <a:solidFill>
                <a:schemeClr val="bg1"/>
              </a:solidFill>
            </a:endParaRPr>
          </a:p>
        </p:txBody>
      </p:sp>
      <p:cxnSp>
        <p:nvCxnSpPr>
          <p:cNvPr id="59" name="Straight Arrow Connector 58"/>
          <p:cNvCxnSpPr>
            <a:stCxn id="49" idx="2"/>
          </p:cNvCxnSpPr>
          <p:nvPr/>
        </p:nvCxnSpPr>
        <p:spPr>
          <a:xfrm flipH="1">
            <a:off x="5237874" y="2082353"/>
            <a:ext cx="1378567" cy="11133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09060" y="2283734"/>
            <a:ext cx="1252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bg1"/>
                </a:solidFill>
              </a:rPr>
              <a:t>Cerebrosidase</a:t>
            </a:r>
            <a:endParaRPr lang="en-US" sz="1400" i="1" dirty="0">
              <a:solidFill>
                <a:schemeClr val="bg1"/>
              </a:solidFill>
            </a:endParaRPr>
          </a:p>
        </p:txBody>
      </p:sp>
      <p:cxnSp>
        <p:nvCxnSpPr>
          <p:cNvPr id="61" name="Straight Arrow Connector 60"/>
          <p:cNvCxnSpPr>
            <a:stCxn id="51" idx="2"/>
          </p:cNvCxnSpPr>
          <p:nvPr/>
        </p:nvCxnSpPr>
        <p:spPr>
          <a:xfrm flipH="1">
            <a:off x="5540269" y="3085749"/>
            <a:ext cx="1685274" cy="3468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822511" y="3088162"/>
            <a:ext cx="1587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>
                <a:solidFill>
                  <a:schemeClr val="bg1"/>
                </a:solidFill>
              </a:rPr>
              <a:t>Ceramide</a:t>
            </a:r>
            <a:r>
              <a:rPr lang="en-US" sz="1400" i="1" dirty="0">
                <a:solidFill>
                  <a:schemeClr val="bg1"/>
                </a:solidFill>
              </a:rPr>
              <a:t> </a:t>
            </a:r>
            <a:r>
              <a:rPr lang="en-US" sz="1400" i="1" dirty="0" smtClean="0">
                <a:solidFill>
                  <a:schemeClr val="bg1"/>
                </a:solidFill>
              </a:rPr>
              <a:t>synthase</a:t>
            </a:r>
            <a:endParaRPr lang="en-US" sz="1400" i="1" dirty="0">
              <a:solidFill>
                <a:schemeClr val="bg1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2254210" y="3615646"/>
            <a:ext cx="2141472" cy="1270060"/>
          </a:xfrm>
          <a:prstGeom prst="line">
            <a:avLst/>
          </a:prstGeom>
          <a:ln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3" idx="1"/>
          </p:cNvCxnSpPr>
          <p:nvPr/>
        </p:nvCxnSpPr>
        <p:spPr>
          <a:xfrm flipH="1" flipV="1">
            <a:off x="5540269" y="3703716"/>
            <a:ext cx="935180" cy="4151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646095" y="3716065"/>
            <a:ext cx="116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Phosphatase</a:t>
            </a:r>
            <a:endParaRPr lang="en-US" sz="1400" i="1" dirty="0">
              <a:solidFill>
                <a:schemeClr val="bg1"/>
              </a:solidFill>
            </a:endParaRPr>
          </a:p>
        </p:txBody>
      </p:sp>
      <p:cxnSp>
        <p:nvCxnSpPr>
          <p:cNvPr id="40" name="Straight Arrow Connector 39"/>
          <p:cNvCxnSpPr>
            <a:endCxn id="31" idx="0"/>
          </p:cNvCxnSpPr>
          <p:nvPr/>
        </p:nvCxnSpPr>
        <p:spPr>
          <a:xfrm flipH="1">
            <a:off x="2988741" y="3703716"/>
            <a:ext cx="1406941" cy="11582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4" idx="0"/>
          </p:cNvCxnSpPr>
          <p:nvPr/>
        </p:nvCxnSpPr>
        <p:spPr>
          <a:xfrm flipH="1">
            <a:off x="4777981" y="547770"/>
            <a:ext cx="4242" cy="2694281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60162" y="4278784"/>
            <a:ext cx="1294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bg1"/>
                </a:solidFill>
              </a:rPr>
              <a:t>Sphingomyelin</a:t>
            </a:r>
            <a:endParaRPr lang="en-US" sz="1400" i="1" dirty="0" smtClean="0">
              <a:solidFill>
                <a:schemeClr val="bg1"/>
              </a:solidFill>
            </a:endParaRPr>
          </a:p>
          <a:p>
            <a:r>
              <a:rPr lang="en-US" sz="1400" i="1" dirty="0" smtClean="0">
                <a:solidFill>
                  <a:schemeClr val="bg1"/>
                </a:solidFill>
              </a:rPr>
              <a:t>synthase</a:t>
            </a:r>
            <a:endParaRPr lang="en-US" sz="1400" i="1" dirty="0">
              <a:solidFill>
                <a:schemeClr val="bg1"/>
              </a:solidFill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flipH="1" flipV="1">
            <a:off x="5324826" y="3703716"/>
            <a:ext cx="2031561" cy="1181990"/>
          </a:xfrm>
          <a:prstGeom prst="line">
            <a:avLst/>
          </a:prstGeom>
          <a:ln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Curved Connector 113"/>
          <p:cNvCxnSpPr/>
          <p:nvPr/>
        </p:nvCxnSpPr>
        <p:spPr>
          <a:xfrm rot="5400000">
            <a:off x="1598263" y="1850141"/>
            <a:ext cx="3130197" cy="1407209"/>
          </a:xfrm>
          <a:prstGeom prst="curvedConnector3">
            <a:avLst>
              <a:gd name="adj1" fmla="val 61697"/>
            </a:avLst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Curved Connector 116"/>
          <p:cNvCxnSpPr/>
          <p:nvPr/>
        </p:nvCxnSpPr>
        <p:spPr>
          <a:xfrm flipV="1">
            <a:off x="2943043" y="3432578"/>
            <a:ext cx="1040459" cy="686266"/>
          </a:xfrm>
          <a:prstGeom prst="curvedConnector3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69957" y="1093189"/>
            <a:ext cx="1859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chemeClr val="bg1"/>
                </a:solidFill>
              </a:rPr>
              <a:t>Serine </a:t>
            </a:r>
            <a:r>
              <a:rPr lang="en-US" sz="1400" b="1" i="1" dirty="0" err="1" smtClean="0">
                <a:solidFill>
                  <a:schemeClr val="bg1"/>
                </a:solidFill>
              </a:rPr>
              <a:t>palmitoyltransferase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0157" y="1628848"/>
            <a:ext cx="1556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3-Ketosphinganine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2152047" y="2068291"/>
            <a:ext cx="2177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chemeClr val="bg1"/>
                </a:solidFill>
              </a:rPr>
              <a:t>3-ketodihydrosphingosine </a:t>
            </a:r>
            <a:r>
              <a:rPr lang="en-US" sz="1400" b="1" i="1" dirty="0" err="1" smtClean="0">
                <a:solidFill>
                  <a:schemeClr val="bg1"/>
                </a:solidFill>
              </a:rPr>
              <a:t>reductase</a:t>
            </a: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43043" y="2608590"/>
            <a:ext cx="16337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Dihydrosphingosine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1899693" y="3085749"/>
            <a:ext cx="1606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bg1"/>
                </a:solidFill>
              </a:rPr>
              <a:t>Ceramide</a:t>
            </a:r>
            <a:r>
              <a:rPr lang="en-US" sz="1400" i="1" dirty="0" smtClean="0">
                <a:solidFill>
                  <a:schemeClr val="bg1"/>
                </a:solidFill>
              </a:rPr>
              <a:t> synthase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14534" y="3971007"/>
            <a:ext cx="1445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Dihydroceramide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61492" y="3395939"/>
            <a:ext cx="1048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bg1"/>
                </a:solidFill>
              </a:rPr>
              <a:t>Desaturase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5693" y="3242051"/>
            <a:ext cx="152457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CERAMIDE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773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021600"/>
              </p:ext>
            </p:extLst>
          </p:nvPr>
        </p:nvGraphicFramePr>
        <p:xfrm>
          <a:off x="823732" y="343258"/>
          <a:ext cx="7916982" cy="6144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8849" y="1928465"/>
            <a:ext cx="191930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"/>
                <a:cs typeface="Times"/>
              </a:rPr>
              <a:t>De novo </a:t>
            </a:r>
            <a:r>
              <a:rPr lang="en-US" dirty="0" smtClean="0">
                <a:latin typeface="Times"/>
                <a:cs typeface="Times"/>
              </a:rPr>
              <a:t>synthesis</a:t>
            </a:r>
            <a:endParaRPr lang="en-US" i="1" dirty="0">
              <a:latin typeface="Times"/>
              <a:cs typeface="Time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94525" y="1935830"/>
            <a:ext cx="131521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"/>
                <a:cs typeface="Times"/>
              </a:rPr>
              <a:t>Catabolic generation</a:t>
            </a:r>
            <a:endParaRPr lang="en-US" dirty="0">
              <a:latin typeface="Times"/>
              <a:cs typeface="Time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8054" y="6302902"/>
            <a:ext cx="224908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"/>
                <a:cs typeface="Times"/>
              </a:rPr>
              <a:t>Enzymatic breakdown</a:t>
            </a:r>
            <a:endParaRPr lang="en-US" dirty="0">
              <a:latin typeface="Times"/>
              <a:cs typeface="Time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43043" y="680870"/>
            <a:ext cx="19166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"/>
                <a:cs typeface="Times"/>
              </a:rPr>
              <a:t>Serine + </a:t>
            </a:r>
            <a:r>
              <a:rPr lang="en-US" sz="1400" dirty="0" err="1" smtClean="0">
                <a:latin typeface="Times"/>
                <a:cs typeface="Times"/>
              </a:rPr>
              <a:t>Palmitoyl</a:t>
            </a:r>
            <a:r>
              <a:rPr lang="en-US" sz="1400" dirty="0" smtClean="0">
                <a:latin typeface="Times"/>
                <a:cs typeface="Times"/>
              </a:rPr>
              <a:t> CoA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8106" y="4861917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"/>
                <a:cs typeface="Times"/>
              </a:rPr>
              <a:t>Sphingomyelin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60994" y="5639359"/>
            <a:ext cx="1479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"/>
                <a:cs typeface="Times"/>
              </a:rPr>
              <a:t>Glucosylceramide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37874" y="5646942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"/>
                <a:cs typeface="Times"/>
              </a:rPr>
              <a:t>Sphingosine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37713" y="4791462"/>
            <a:ext cx="1165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"/>
                <a:cs typeface="Times"/>
              </a:rPr>
              <a:t>Ceramide</a:t>
            </a:r>
            <a:r>
              <a:rPr lang="en-US" sz="1400" dirty="0" smtClean="0">
                <a:latin typeface="Times"/>
                <a:cs typeface="Times"/>
              </a:rPr>
              <a:t> 1-P</a:t>
            </a:r>
            <a:endParaRPr lang="en-US" sz="1400" dirty="0">
              <a:latin typeface="Times"/>
              <a:cs typeface="Times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983502" y="3703716"/>
            <a:ext cx="593322" cy="20286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58145" y="4885706"/>
            <a:ext cx="1693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err="1" smtClean="0">
                <a:solidFill>
                  <a:schemeClr val="bg1"/>
                </a:solidFill>
                <a:latin typeface="Times"/>
                <a:cs typeface="Times"/>
              </a:rPr>
              <a:t>Ceramide</a:t>
            </a:r>
            <a:endParaRPr lang="en-US" sz="1400" b="1" i="1" dirty="0" smtClean="0">
              <a:solidFill>
                <a:schemeClr val="bg1"/>
              </a:solidFill>
              <a:latin typeface="Times"/>
              <a:cs typeface="Times"/>
            </a:endParaRPr>
          </a:p>
          <a:p>
            <a:r>
              <a:rPr lang="en-US" sz="1400" b="1" i="1" dirty="0" err="1" smtClean="0">
                <a:solidFill>
                  <a:schemeClr val="bg1"/>
                </a:solidFill>
                <a:latin typeface="Times"/>
                <a:cs typeface="Times"/>
              </a:rPr>
              <a:t>glucosyltransferase</a:t>
            </a:r>
            <a:endParaRPr lang="en-US" sz="1400" b="1" i="1" dirty="0">
              <a:solidFill>
                <a:schemeClr val="bg1"/>
              </a:solidFill>
              <a:latin typeface="Times"/>
              <a:cs typeface="Times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953834" y="3703716"/>
            <a:ext cx="800851" cy="20286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88056" y="4742531"/>
            <a:ext cx="11044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solidFill>
                  <a:schemeClr val="bg1"/>
                </a:solidFill>
                <a:latin typeface="Times"/>
                <a:cs typeface="Times"/>
              </a:rPr>
              <a:t>(Acid)</a:t>
            </a:r>
          </a:p>
          <a:p>
            <a:r>
              <a:rPr lang="en-US" sz="1400" b="1" i="1" dirty="0" err="1" smtClean="0">
                <a:solidFill>
                  <a:schemeClr val="bg1"/>
                </a:solidFill>
                <a:latin typeface="Times"/>
                <a:cs typeface="Times"/>
              </a:rPr>
              <a:t>Ceramidase</a:t>
            </a:r>
            <a:endParaRPr lang="en-US" sz="1400" b="1" i="1" dirty="0">
              <a:solidFill>
                <a:schemeClr val="bg1"/>
              </a:solidFill>
              <a:latin typeface="Times"/>
              <a:cs typeface="Times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324825" y="3703716"/>
            <a:ext cx="1207829" cy="11582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14601" y="4261414"/>
            <a:ext cx="20660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>
                <a:solidFill>
                  <a:schemeClr val="bg1"/>
                </a:solidFill>
                <a:latin typeface="Times"/>
                <a:cs typeface="Times"/>
              </a:rPr>
              <a:t>Ceramide</a:t>
            </a:r>
            <a:r>
              <a:rPr lang="en-US" sz="1400" i="1" dirty="0" smtClean="0">
                <a:solidFill>
                  <a:schemeClr val="bg1"/>
                </a:solidFill>
                <a:latin typeface="Times"/>
                <a:cs typeface="Times"/>
              </a:rPr>
              <a:t> kinase</a:t>
            </a:r>
            <a:endParaRPr lang="en-US" sz="1400" i="1" dirty="0">
              <a:solidFill>
                <a:schemeClr val="bg1"/>
              </a:solidFill>
              <a:latin typeface="Times"/>
              <a:cs typeface="Time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77981" y="680871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"/>
                <a:cs typeface="Times"/>
              </a:rPr>
              <a:t>Sphingomyelin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76495" y="1774576"/>
            <a:ext cx="1479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"/>
                <a:cs typeface="Times"/>
              </a:rPr>
              <a:t>Glucosylceramide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90781" y="2777972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"/>
                <a:cs typeface="Times"/>
              </a:rPr>
              <a:t>Sphingosine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75449" y="3964955"/>
            <a:ext cx="1165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"/>
                <a:cs typeface="Times"/>
              </a:rPr>
              <a:t>Ceramide</a:t>
            </a:r>
            <a:r>
              <a:rPr lang="en-US" sz="1400" dirty="0" smtClean="0">
                <a:latin typeface="Times"/>
                <a:cs typeface="Times"/>
              </a:rPr>
              <a:t> 1-P</a:t>
            </a:r>
            <a:endParaRPr lang="en-US" sz="1400" dirty="0">
              <a:latin typeface="Times"/>
              <a:cs typeface="Times"/>
            </a:endParaRPr>
          </a:p>
        </p:txBody>
      </p:sp>
      <p:cxnSp>
        <p:nvCxnSpPr>
          <p:cNvPr id="21" name="Straight Arrow Connector 20"/>
          <p:cNvCxnSpPr>
            <a:stCxn id="17" idx="2"/>
          </p:cNvCxnSpPr>
          <p:nvPr/>
        </p:nvCxnSpPr>
        <p:spPr>
          <a:xfrm flipH="1">
            <a:off x="4953834" y="988648"/>
            <a:ext cx="467913" cy="22534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28745" y="1259230"/>
            <a:ext cx="1623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bg1"/>
                </a:solidFill>
                <a:latin typeface="Times"/>
                <a:cs typeface="Times"/>
              </a:rPr>
              <a:t>Sphingoymyelinase</a:t>
            </a:r>
            <a:endParaRPr lang="en-US" sz="1400" i="1" dirty="0">
              <a:solidFill>
                <a:schemeClr val="bg1"/>
              </a:solidFill>
              <a:latin typeface="Times"/>
              <a:cs typeface="Times"/>
            </a:endParaRPr>
          </a:p>
        </p:txBody>
      </p:sp>
      <p:cxnSp>
        <p:nvCxnSpPr>
          <p:cNvPr id="23" name="Straight Arrow Connector 22"/>
          <p:cNvCxnSpPr>
            <a:stCxn id="18" idx="2"/>
          </p:cNvCxnSpPr>
          <p:nvPr/>
        </p:nvCxnSpPr>
        <p:spPr>
          <a:xfrm flipH="1">
            <a:off x="5237874" y="2082353"/>
            <a:ext cx="1378567" cy="11133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09060" y="2283734"/>
            <a:ext cx="12668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bg1"/>
                </a:solidFill>
                <a:latin typeface="Times"/>
                <a:cs typeface="Times"/>
              </a:rPr>
              <a:t>Cerebrosidase</a:t>
            </a:r>
            <a:endParaRPr lang="en-US" sz="1400" i="1" dirty="0">
              <a:solidFill>
                <a:schemeClr val="bg1"/>
              </a:solidFill>
              <a:latin typeface="Times"/>
              <a:cs typeface="Times"/>
            </a:endParaRPr>
          </a:p>
        </p:txBody>
      </p:sp>
      <p:cxnSp>
        <p:nvCxnSpPr>
          <p:cNvPr id="25" name="Straight Arrow Connector 24"/>
          <p:cNvCxnSpPr>
            <a:stCxn id="19" idx="2"/>
          </p:cNvCxnSpPr>
          <p:nvPr/>
        </p:nvCxnSpPr>
        <p:spPr>
          <a:xfrm flipH="1">
            <a:off x="5540269" y="3085749"/>
            <a:ext cx="1685274" cy="3468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822511" y="3088162"/>
            <a:ext cx="1587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>
                <a:solidFill>
                  <a:schemeClr val="bg1"/>
                </a:solidFill>
                <a:latin typeface="Times"/>
                <a:cs typeface="Times"/>
              </a:rPr>
              <a:t>Ceramide</a:t>
            </a:r>
            <a:r>
              <a:rPr lang="en-US" sz="1400" i="1" dirty="0">
                <a:solidFill>
                  <a:schemeClr val="bg1"/>
                </a:solidFill>
                <a:latin typeface="Times"/>
                <a:cs typeface="Times"/>
              </a:rPr>
              <a:t> </a:t>
            </a:r>
            <a:r>
              <a:rPr lang="en-US" sz="1400" i="1" dirty="0" smtClean="0">
                <a:solidFill>
                  <a:schemeClr val="bg1"/>
                </a:solidFill>
                <a:latin typeface="Times"/>
                <a:cs typeface="Times"/>
              </a:rPr>
              <a:t>synthase</a:t>
            </a:r>
            <a:endParaRPr lang="en-US" sz="1400" i="1" dirty="0">
              <a:solidFill>
                <a:schemeClr val="bg1"/>
              </a:solidFill>
              <a:latin typeface="Times"/>
              <a:cs typeface="Times"/>
            </a:endParaRPr>
          </a:p>
        </p:txBody>
      </p:sp>
      <p:cxnSp>
        <p:nvCxnSpPr>
          <p:cNvPr id="28" name="Straight Arrow Connector 27"/>
          <p:cNvCxnSpPr>
            <a:stCxn id="20" idx="1"/>
          </p:cNvCxnSpPr>
          <p:nvPr/>
        </p:nvCxnSpPr>
        <p:spPr>
          <a:xfrm flipH="1" flipV="1">
            <a:off x="5540269" y="3703716"/>
            <a:ext cx="935180" cy="4151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646095" y="3716065"/>
            <a:ext cx="116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  <a:latin typeface="Times"/>
                <a:cs typeface="Times"/>
              </a:rPr>
              <a:t>Phosphatase</a:t>
            </a:r>
            <a:endParaRPr lang="en-US" sz="1400" i="1" dirty="0">
              <a:solidFill>
                <a:schemeClr val="bg1"/>
              </a:solidFill>
              <a:latin typeface="Times"/>
              <a:cs typeface="Times"/>
            </a:endParaRPr>
          </a:p>
        </p:txBody>
      </p:sp>
      <p:cxnSp>
        <p:nvCxnSpPr>
          <p:cNvPr id="30" name="Straight Arrow Connector 29"/>
          <p:cNvCxnSpPr>
            <a:endCxn id="7" idx="0"/>
          </p:cNvCxnSpPr>
          <p:nvPr/>
        </p:nvCxnSpPr>
        <p:spPr>
          <a:xfrm flipH="1">
            <a:off x="3001872" y="3703716"/>
            <a:ext cx="1393811" cy="11582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060162" y="4278784"/>
            <a:ext cx="1294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bg1"/>
                </a:solidFill>
                <a:latin typeface="Times"/>
                <a:cs typeface="Times"/>
              </a:rPr>
              <a:t>Sphingomyelin</a:t>
            </a:r>
            <a:endParaRPr lang="en-US" sz="1400" i="1" dirty="0" smtClean="0">
              <a:solidFill>
                <a:schemeClr val="bg1"/>
              </a:solidFill>
              <a:latin typeface="Times"/>
              <a:cs typeface="Times"/>
            </a:endParaRPr>
          </a:p>
          <a:p>
            <a:r>
              <a:rPr lang="en-US" sz="1400" i="1" dirty="0" smtClean="0">
                <a:solidFill>
                  <a:schemeClr val="bg1"/>
                </a:solidFill>
                <a:latin typeface="Times"/>
                <a:cs typeface="Times"/>
              </a:rPr>
              <a:t>synthase</a:t>
            </a:r>
            <a:endParaRPr lang="en-US" sz="1400" i="1" dirty="0">
              <a:solidFill>
                <a:schemeClr val="bg1"/>
              </a:solidFill>
              <a:latin typeface="Times"/>
              <a:cs typeface="Times"/>
            </a:endParaRPr>
          </a:p>
        </p:txBody>
      </p:sp>
      <p:cxnSp>
        <p:nvCxnSpPr>
          <p:cNvPr id="34" name="Curved Connector 33"/>
          <p:cNvCxnSpPr/>
          <p:nvPr/>
        </p:nvCxnSpPr>
        <p:spPr>
          <a:xfrm rot="5400000">
            <a:off x="1598263" y="1850141"/>
            <a:ext cx="3130197" cy="1407209"/>
          </a:xfrm>
          <a:prstGeom prst="curvedConnector3">
            <a:avLst>
              <a:gd name="adj1" fmla="val 61697"/>
            </a:avLst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/>
          <p:nvPr/>
        </p:nvCxnSpPr>
        <p:spPr>
          <a:xfrm flipV="1">
            <a:off x="2943043" y="3432578"/>
            <a:ext cx="1040459" cy="686266"/>
          </a:xfrm>
          <a:prstGeom prst="curvedConnector3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769957" y="1093189"/>
            <a:ext cx="1859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chemeClr val="bg1"/>
                </a:solidFill>
                <a:latin typeface="Times"/>
                <a:cs typeface="Times"/>
              </a:rPr>
              <a:t>Serine </a:t>
            </a:r>
            <a:r>
              <a:rPr lang="en-US" sz="1400" b="1" i="1" dirty="0" err="1" smtClean="0">
                <a:solidFill>
                  <a:schemeClr val="bg1"/>
                </a:solidFill>
                <a:latin typeface="Times"/>
                <a:cs typeface="Times"/>
              </a:rPr>
              <a:t>palmitoyltransferase</a:t>
            </a:r>
            <a:endParaRPr lang="en-US" sz="1400" b="1" i="1" dirty="0">
              <a:solidFill>
                <a:schemeClr val="bg1"/>
              </a:solidFill>
              <a:latin typeface="Times"/>
              <a:cs typeface="Time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260157" y="1628848"/>
            <a:ext cx="1556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"/>
                <a:cs typeface="Times"/>
              </a:rPr>
              <a:t>3-Ketosphinganine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152047" y="2068291"/>
            <a:ext cx="2177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chemeClr val="bg1"/>
                </a:solidFill>
                <a:latin typeface="Times"/>
                <a:cs typeface="Times"/>
              </a:rPr>
              <a:t>3-ketodihydrosphingosine </a:t>
            </a:r>
            <a:r>
              <a:rPr lang="en-US" sz="1400" b="1" i="1" dirty="0" err="1" smtClean="0">
                <a:solidFill>
                  <a:schemeClr val="bg1"/>
                </a:solidFill>
                <a:latin typeface="Times"/>
                <a:cs typeface="Times"/>
              </a:rPr>
              <a:t>reductase</a:t>
            </a:r>
            <a:endParaRPr lang="en-US" sz="1400" b="1" i="1" dirty="0">
              <a:solidFill>
                <a:schemeClr val="bg1"/>
              </a:solidFill>
              <a:latin typeface="Times"/>
              <a:cs typeface="Time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43043" y="2608590"/>
            <a:ext cx="16337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"/>
                <a:cs typeface="Times"/>
              </a:rPr>
              <a:t>Dihydrosphingosine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899693" y="3085749"/>
            <a:ext cx="1606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bg1"/>
                </a:solidFill>
                <a:latin typeface="Times"/>
                <a:cs typeface="Times"/>
              </a:rPr>
              <a:t>Ceramide</a:t>
            </a:r>
            <a:r>
              <a:rPr lang="en-US" sz="1400" i="1" dirty="0" smtClean="0">
                <a:solidFill>
                  <a:schemeClr val="bg1"/>
                </a:solidFill>
                <a:latin typeface="Times"/>
                <a:cs typeface="Times"/>
              </a:rPr>
              <a:t> synthase</a:t>
            </a:r>
            <a:endParaRPr lang="en-US" sz="1400" i="1" dirty="0">
              <a:solidFill>
                <a:schemeClr val="bg1"/>
              </a:solidFill>
              <a:latin typeface="Times"/>
              <a:cs typeface="Time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14534" y="3971007"/>
            <a:ext cx="1445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"/>
                <a:cs typeface="Times"/>
              </a:rPr>
              <a:t>Dihydroceramide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61492" y="3395939"/>
            <a:ext cx="1048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bg1"/>
                </a:solidFill>
                <a:latin typeface="Times"/>
                <a:cs typeface="Times"/>
              </a:rPr>
              <a:t>Desaturase</a:t>
            </a:r>
            <a:endParaRPr lang="en-US" sz="1400" i="1" dirty="0">
              <a:solidFill>
                <a:schemeClr val="bg1"/>
              </a:solidFill>
              <a:latin typeface="Times"/>
              <a:cs typeface="Time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16746" y="3254400"/>
            <a:ext cx="180049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"/>
                <a:cs typeface="Times"/>
              </a:rPr>
              <a:t>CERAMIDE</a:t>
            </a:r>
            <a:endParaRPr lang="en-US" sz="24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107576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364</Words>
  <Application>Microsoft Macintosh PowerPoint</Application>
  <PresentationFormat>On-screen Show (4:3)</PresentationFormat>
  <Paragraphs>185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National Marine Fisheries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47</cp:revision>
  <cp:lastPrinted>2012-08-21T00:12:23Z</cp:lastPrinted>
  <dcterms:created xsi:type="dcterms:W3CDTF">2011-01-26T20:35:12Z</dcterms:created>
  <dcterms:modified xsi:type="dcterms:W3CDTF">2012-11-01T18:02:26Z</dcterms:modified>
</cp:coreProperties>
</file>